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</p:sldIdLst>
  <p:sldSz cx="9144000" cy="6858000" type="screen4x3"/>
  <p:notesSz cx="7011988" cy="92979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0295" autoAdjust="0"/>
  </p:normalViewPr>
  <p:slideViewPr>
    <p:cSldViewPr>
      <p:cViewPr varScale="1">
        <p:scale>
          <a:sx n="67" d="100"/>
          <a:sy n="67" d="100"/>
        </p:scale>
        <p:origin x="1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6" tIns="46598" rIns="93196" bIns="4659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651DA121-320A-2F47-B628-7F41920B1D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8638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29321F-25F3-4645-8A9D-C42D369AA5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DD98C0D-2AF9-5549-B44C-C790E3DC395B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4465172-14E5-1144-BA4E-EA82A90B5202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6E1BEF8-FCF2-A54B-A291-EB584D648CD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1346C28-5E9A-BE4B-8540-C842CBD4C03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8C0EAC2-AB34-9E4D-9825-366BFBAD995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F24ECE9-270E-7948-A59A-E058EB3C936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13D2E29-42E4-A242-8E00-FC4AC3959F6A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76B8680-48AB-C945-93A9-8A1E42598B5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9599871-406E-9C49-B412-8614960C03B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96902D7-734B-DB46-B4A1-634119C4436C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Times New Roman" charset="0"/>
              </a:rPr>
              <a:t>Roman Catholic Church Hierarchy</a:t>
            </a:r>
          </a:p>
          <a:p>
            <a:pPr eaLnBrk="1" hangingPunct="1"/>
            <a:r>
              <a:rPr lang="en-US" altLang="en-US">
                <a:latin typeface="Times New Roman" charset="0"/>
              </a:rPr>
              <a:t>The Catholic clergy is organized in a strict, sometimes overlapping hierarchy:</a:t>
            </a:r>
            <a:endParaRPr lang="en-US" altLang="en-US" b="1">
              <a:latin typeface="Times New Roman" charset="0"/>
            </a:endParaRPr>
          </a:p>
          <a:p>
            <a:pPr eaLnBrk="1" hangingPunct="1"/>
            <a:r>
              <a:rPr lang="en-US" altLang="en-US" b="1">
                <a:latin typeface="Times New Roman" charset="0"/>
              </a:rPr>
              <a:t>Pope:</a:t>
            </a:r>
            <a:r>
              <a:rPr lang="en-US" altLang="en-US">
                <a:latin typeface="Times New Roman" charset="0"/>
              </a:rPr>
              <a:t> Head of the church, he is based at the Vatican. The pope is infallible in defining matters of faith and morals.</a:t>
            </a:r>
            <a:endParaRPr lang="en-US" altLang="en-US" b="1">
              <a:latin typeface="Times New Roman" charset="0"/>
            </a:endParaRPr>
          </a:p>
          <a:p>
            <a:pPr eaLnBrk="1" hangingPunct="1"/>
            <a:r>
              <a:rPr lang="en-US" altLang="en-US" b="1">
                <a:latin typeface="Times New Roman" charset="0"/>
              </a:rPr>
              <a:t>Cardinal:</a:t>
            </a:r>
            <a:r>
              <a:rPr lang="en-US" altLang="en-US">
                <a:latin typeface="Times New Roman" charset="0"/>
              </a:rPr>
              <a:t> Appointed by the pope, 178 cardinals worldwide, including 13 in the U.S., make up the College of Cardinals. As a body, it advises the pope and, on his death, elects a new pope.</a:t>
            </a:r>
            <a:endParaRPr lang="en-US" altLang="en-US" b="1">
              <a:latin typeface="Times New Roman" charset="0"/>
            </a:endParaRPr>
          </a:p>
          <a:p>
            <a:pPr eaLnBrk="1" hangingPunct="1"/>
            <a:r>
              <a:rPr lang="en-US" altLang="en-US" b="1">
                <a:latin typeface="Times New Roman" charset="0"/>
              </a:rPr>
              <a:t>Archbishop:</a:t>
            </a:r>
            <a:r>
              <a:rPr lang="en-US" altLang="en-US">
                <a:latin typeface="Times New Roman" charset="0"/>
              </a:rPr>
              <a:t> An archbishop is a bishop of a main or metropolitan diocese, also called an archdiocese. A cardinal can concurrently hold the title. The U.S. has 45 archbishops.</a:t>
            </a:r>
            <a:endParaRPr lang="en-US" altLang="en-US" b="1">
              <a:latin typeface="Times New Roman" charset="0"/>
            </a:endParaRPr>
          </a:p>
          <a:p>
            <a:pPr eaLnBrk="1" hangingPunct="1"/>
            <a:r>
              <a:rPr lang="en-US" altLang="en-US" b="1">
                <a:latin typeface="Times New Roman" charset="0"/>
              </a:rPr>
              <a:t>Bishop:</a:t>
            </a:r>
            <a:r>
              <a:rPr lang="en-US" altLang="en-US">
                <a:latin typeface="Times New Roman" charset="0"/>
              </a:rPr>
              <a:t> A bishop, like a priest, is ordained to this station. He is a teacher of church doctrine, a priest of sacred worship, and a minister of church government. The U.S. has 290 active bishops, 194 head dioceses.</a:t>
            </a:r>
            <a:endParaRPr lang="en-US" altLang="en-US" b="1">
              <a:latin typeface="Times New Roman" charset="0"/>
            </a:endParaRPr>
          </a:p>
          <a:p>
            <a:pPr eaLnBrk="1" hangingPunct="1"/>
            <a:r>
              <a:rPr lang="en-US" altLang="en-US" b="1">
                <a:latin typeface="Times New Roman" charset="0"/>
              </a:rPr>
              <a:t>Priest:</a:t>
            </a:r>
            <a:r>
              <a:rPr lang="en-US" altLang="en-US">
                <a:latin typeface="Times New Roman" charset="0"/>
              </a:rPr>
              <a:t> An ordained minister who can administer most of the sacraments, including the Eucharist, baptism, and marriage. He can be with a particular religious order or committed to serving a congregation.</a:t>
            </a:r>
            <a:endParaRPr lang="en-US" altLang="en-US" b="1">
              <a:latin typeface="Times New Roman" charset="0"/>
            </a:endParaRPr>
          </a:p>
          <a:p>
            <a:pPr eaLnBrk="1" hangingPunct="1"/>
            <a:r>
              <a:rPr lang="en-US" altLang="en-US" b="1">
                <a:latin typeface="Times New Roman" charset="0"/>
              </a:rPr>
              <a:t>Deacon:</a:t>
            </a:r>
            <a:r>
              <a:rPr lang="en-US" altLang="en-US">
                <a:latin typeface="Times New Roman" charset="0"/>
              </a:rPr>
              <a:t> A transitional deacon is a seminarian studying for the priesthood. A permanent deacon can be married and assists a priest by performing some of the sacraments.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0E32D-02AC-814D-9912-53D150FAE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99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2A826-D163-1F4E-BB1F-87830CBF8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5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BC5C1-EB62-1648-846D-692B57E3D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21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C5D64-F7DA-744C-9207-ABECE5580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567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6B7CB-BC82-0445-89DE-0CC1277CE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66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6143D-C229-434F-906D-3773EC9B8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72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00A15-F195-7940-A2AD-EB5E2E27E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08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D0172-CD9F-794C-B324-0012D58DE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3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6C264-86AA-A245-B6D6-25B0FD196E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7812A-DF4D-1C43-82C9-9676B01EF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0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FCF1E-012A-4A4E-896A-70787A4E6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59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59160-00B3-2D43-A4AA-5411EABE3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AD182-F352-BD46-942F-3DCC0DBBA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50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13C933-301C-DE4A-9630-D9FC520D56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808000"/>
                </a:solidFill>
                <a:latin typeface="Tahoma" charset="0"/>
              </a:rPr>
              <a:t>Acts 2 To Luther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What Happened After The Church Was Established?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 sz="2400">
                <a:latin typeface="Tahoma" charset="0"/>
              </a:rPr>
              <a:t>3000 – Act 2:41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 sz="2400">
                <a:latin typeface="Tahoma" charset="0"/>
              </a:rPr>
              <a:t>5000 – Acts 4:4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 sz="2400">
                <a:latin typeface="Tahoma" charset="0"/>
              </a:rPr>
              <a:t>Disciples Multiplied – Acts 5:14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 sz="2400">
                <a:latin typeface="Tahoma" charset="0"/>
              </a:rPr>
              <a:t>Number Of The Disciples Multiplied – 6:1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 sz="2400">
                <a:latin typeface="Tahoma" charset="0"/>
              </a:rPr>
              <a:t>Word Of The Lord Increased – 6:7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en-US" sz="2400">
                <a:latin typeface="Tahoma" charset="0"/>
              </a:rPr>
              <a:t>To Everyone Under Heaven – Colossians 1:23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After 1000 A.D. – Dark Ages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By 1100 – Papal Customs, e.g. Holy Water Introduced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By 1200 – Baptism By Sprinkling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A Few Years Later, Sprinkling Dead Infants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A Few Years Later, Prayer Thru Mary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She Was Deified In 1967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1290 A.D. – Marinus Sanutus Added Wind Organs Into Churches, - McClintock &amp; Strong v.8, p.739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Only Papacy Had The Bible, No Personal Interpretation Allowed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TS133A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808000"/>
                </a:solidFill>
              </a:rPr>
              <a:t>The Kingdom/Church Under Operation In The 1</a:t>
            </a:r>
            <a:r>
              <a:rPr lang="en-US" altLang="en-US" sz="4400" baseline="30000">
                <a:solidFill>
                  <a:srgbClr val="808000"/>
                </a:solidFill>
              </a:rPr>
              <a:t>st</a:t>
            </a:r>
            <a:r>
              <a:rPr lang="en-US" altLang="en-US" sz="4400">
                <a:solidFill>
                  <a:srgbClr val="808000"/>
                </a:solidFill>
              </a:rPr>
              <a:t> Century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828800"/>
            <a:ext cx="9144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>
                <a:latin typeface="Tahoma" charset="0"/>
              </a:rPr>
              <a:t>Colossians 1:12 – “</a:t>
            </a:r>
            <a:r>
              <a:rPr lang="en-US" altLang="en-US" sz="2700" baseline="30000">
                <a:latin typeface="Tahoma" charset="0"/>
              </a:rPr>
              <a:t>13</a:t>
            </a:r>
            <a:r>
              <a:rPr lang="en-US" altLang="en-US" sz="2700">
                <a:latin typeface="Tahoma" charset="0"/>
              </a:rPr>
              <a:t>He has deliver</a:t>
            </a:r>
            <a:r>
              <a:rPr lang="en-US" altLang="en-US" sz="2700" u="sng">
                <a:latin typeface="Tahoma" charset="0"/>
              </a:rPr>
              <a:t>ed</a:t>
            </a:r>
            <a:r>
              <a:rPr lang="en-US" altLang="en-US" sz="2700">
                <a:latin typeface="Tahoma" charset="0"/>
              </a:rPr>
              <a:t> us from the power of darkness and convey</a:t>
            </a:r>
            <a:r>
              <a:rPr lang="en-US" altLang="en-US" sz="2700" u="sng">
                <a:latin typeface="Tahoma" charset="0"/>
              </a:rPr>
              <a:t>ed</a:t>
            </a:r>
            <a:r>
              <a:rPr lang="en-US" altLang="en-US" sz="2700">
                <a:latin typeface="Tahoma" charset="0"/>
              </a:rPr>
              <a:t> </a:t>
            </a:r>
            <a:r>
              <a:rPr lang="en-US" altLang="en-US" sz="2700" i="1">
                <a:latin typeface="Tahoma" charset="0"/>
              </a:rPr>
              <a:t>us</a:t>
            </a:r>
            <a:r>
              <a:rPr lang="en-US" altLang="en-US" sz="2700">
                <a:latin typeface="Tahoma" charset="0"/>
              </a:rPr>
              <a:t> into the </a:t>
            </a:r>
            <a:r>
              <a:rPr lang="en-US" altLang="en-US" sz="2700" b="1">
                <a:latin typeface="Tahoma" charset="0"/>
              </a:rPr>
              <a:t>kingdom</a:t>
            </a:r>
            <a:r>
              <a:rPr lang="en-US" altLang="en-US" sz="2700">
                <a:latin typeface="Tahoma" charset="0"/>
              </a:rPr>
              <a:t> of the Son of His love, </a:t>
            </a:r>
            <a:r>
              <a:rPr lang="en-US" altLang="en-US" sz="2700" baseline="30000">
                <a:latin typeface="Tahoma" charset="0"/>
              </a:rPr>
              <a:t>14</a:t>
            </a:r>
            <a:r>
              <a:rPr lang="en-US" altLang="en-US" sz="2700">
                <a:latin typeface="Tahoma" charset="0"/>
              </a:rPr>
              <a:t>in whom we </a:t>
            </a:r>
            <a:r>
              <a:rPr lang="en-US" altLang="en-US" sz="2700" u="sng">
                <a:latin typeface="Tahoma" charset="0"/>
              </a:rPr>
              <a:t>have</a:t>
            </a:r>
            <a:r>
              <a:rPr lang="en-US" altLang="en-US" sz="2700">
                <a:latin typeface="Tahoma" charset="0"/>
              </a:rPr>
              <a:t> redemption through His blood.”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700">
                <a:latin typeface="Tahoma" charset="0"/>
              </a:rPr>
              <a:t>2 Thessalonians 1:5 – “</a:t>
            </a:r>
            <a:r>
              <a:rPr lang="en-US" altLang="en-US" sz="2700" baseline="30000">
                <a:latin typeface="Tahoma" charset="0"/>
              </a:rPr>
              <a:t>5</a:t>
            </a:r>
            <a:r>
              <a:rPr lang="en-US" altLang="en-US" sz="2700" i="1">
                <a:latin typeface="Tahoma" charset="0"/>
              </a:rPr>
              <a:t>which</a:t>
            </a:r>
            <a:r>
              <a:rPr lang="en-US" altLang="en-US" sz="2700">
                <a:latin typeface="Tahoma" charset="0"/>
              </a:rPr>
              <a:t> </a:t>
            </a:r>
            <a:r>
              <a:rPr lang="en-US" altLang="en-US" sz="2700" i="1">
                <a:latin typeface="Tahoma" charset="0"/>
              </a:rPr>
              <a:t>is</a:t>
            </a:r>
            <a:r>
              <a:rPr lang="en-US" altLang="en-US" sz="2700">
                <a:latin typeface="Tahoma" charset="0"/>
              </a:rPr>
              <a:t> manifest evidence of the righteous judgment of God, that you may be counted worthy of the </a:t>
            </a:r>
            <a:r>
              <a:rPr lang="en-US" altLang="en-US" sz="2700" b="1">
                <a:latin typeface="Tahoma" charset="0"/>
              </a:rPr>
              <a:t>kingdom</a:t>
            </a:r>
            <a:r>
              <a:rPr lang="en-US" altLang="en-US" sz="2700">
                <a:latin typeface="Tahoma" charset="0"/>
              </a:rPr>
              <a:t> of God, </a:t>
            </a:r>
            <a:r>
              <a:rPr lang="en-US" altLang="en-US" sz="2700" u="sng">
                <a:latin typeface="Tahoma" charset="0"/>
              </a:rPr>
              <a:t>for</a:t>
            </a:r>
            <a:r>
              <a:rPr lang="en-US" altLang="en-US" sz="2700">
                <a:latin typeface="Tahoma" charset="0"/>
              </a:rPr>
              <a:t> </a:t>
            </a:r>
            <a:r>
              <a:rPr lang="en-US" altLang="en-US" sz="2700" u="sng">
                <a:latin typeface="Tahoma" charset="0"/>
              </a:rPr>
              <a:t>which</a:t>
            </a:r>
            <a:r>
              <a:rPr lang="en-US" altLang="en-US" sz="2700">
                <a:latin typeface="Tahoma" charset="0"/>
              </a:rPr>
              <a:t> </a:t>
            </a:r>
            <a:r>
              <a:rPr lang="en-US" altLang="en-US" sz="2700" u="sng">
                <a:latin typeface="Tahoma" charset="0"/>
              </a:rPr>
              <a:t>you</a:t>
            </a:r>
            <a:r>
              <a:rPr lang="en-US" altLang="en-US" sz="2700">
                <a:latin typeface="Tahoma" charset="0"/>
              </a:rPr>
              <a:t> </a:t>
            </a:r>
            <a:r>
              <a:rPr lang="en-US" altLang="en-US" sz="2700" u="sng">
                <a:latin typeface="Tahoma" charset="0"/>
              </a:rPr>
              <a:t>also</a:t>
            </a:r>
            <a:r>
              <a:rPr lang="en-US" altLang="en-US" sz="2700">
                <a:latin typeface="Tahoma" charset="0"/>
              </a:rPr>
              <a:t> </a:t>
            </a:r>
            <a:r>
              <a:rPr lang="en-US" altLang="en-US" sz="2700" u="sng">
                <a:latin typeface="Tahoma" charset="0"/>
              </a:rPr>
              <a:t>suffer</a:t>
            </a:r>
            <a:r>
              <a:rPr lang="en-US" altLang="en-US" sz="2700">
                <a:latin typeface="Tahoma" charset="0"/>
              </a:rPr>
              <a:t>;”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700">
                <a:latin typeface="Tahoma" charset="0"/>
              </a:rPr>
              <a:t>Revelation 1:9 – “</a:t>
            </a:r>
            <a:r>
              <a:rPr lang="en-US" altLang="en-US" sz="2700" baseline="30000">
                <a:latin typeface="Tahoma" charset="0"/>
              </a:rPr>
              <a:t>9</a:t>
            </a:r>
            <a:r>
              <a:rPr lang="en-US" altLang="en-US" sz="2700">
                <a:latin typeface="Tahoma" charset="0"/>
              </a:rPr>
              <a:t>I, John, both your brother and companion </a:t>
            </a:r>
            <a:r>
              <a:rPr lang="en-US" altLang="en-US" sz="2700" u="sng">
                <a:latin typeface="Tahoma" charset="0"/>
              </a:rPr>
              <a:t>in</a:t>
            </a:r>
            <a:r>
              <a:rPr lang="en-US" altLang="en-US" sz="2700">
                <a:latin typeface="Tahoma" charset="0"/>
              </a:rPr>
              <a:t> </a:t>
            </a:r>
            <a:r>
              <a:rPr lang="en-US" altLang="en-US" sz="2700" u="sng">
                <a:latin typeface="Tahoma" charset="0"/>
              </a:rPr>
              <a:t>the</a:t>
            </a:r>
            <a:r>
              <a:rPr lang="en-US" altLang="en-US" sz="2700">
                <a:latin typeface="Tahoma" charset="0"/>
              </a:rPr>
              <a:t> </a:t>
            </a:r>
            <a:r>
              <a:rPr lang="en-US" altLang="en-US" sz="2700" u="sng">
                <a:latin typeface="Tahoma" charset="0"/>
              </a:rPr>
              <a:t>tribulation</a:t>
            </a:r>
            <a:r>
              <a:rPr lang="en-US" altLang="en-US" sz="2700">
                <a:latin typeface="Tahoma" charset="0"/>
              </a:rPr>
              <a:t> </a:t>
            </a:r>
            <a:r>
              <a:rPr lang="en-US" altLang="en-US" sz="2700" u="sng">
                <a:latin typeface="Tahoma" charset="0"/>
              </a:rPr>
              <a:t>and</a:t>
            </a:r>
            <a:r>
              <a:rPr lang="en-US" altLang="en-US" sz="2700">
                <a:latin typeface="Tahoma" charset="0"/>
              </a:rPr>
              <a:t> </a:t>
            </a:r>
            <a:r>
              <a:rPr lang="en-US" altLang="en-US" sz="2700" b="1">
                <a:latin typeface="Tahoma" charset="0"/>
              </a:rPr>
              <a:t>kingdom</a:t>
            </a:r>
            <a:r>
              <a:rPr lang="en-US" altLang="en-US" sz="2700">
                <a:latin typeface="Tahoma" charset="0"/>
              </a:rPr>
              <a:t> and patience of Jesus Christ, was on the island that is called Patmos for the word of God and for the testimony of Jesus Christ.”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TS127A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248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Tahoma" charset="0"/>
              </a:rPr>
              <a:t>Problems In The Church Required Letters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altLang="en-US" sz="3200">
                <a:latin typeface="Tahoma" charset="0"/>
              </a:rPr>
              <a:t>1 &amp; 2 Corinthians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Disunity Through Partyism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Taking Brothers To Law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Incest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Denial Of The Resurrection, etc.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Colossee – Mysticism, Gnosticism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Revelation – 7 Churches – All With Problems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altLang="en-US" sz="2800">
                <a:latin typeface="Tahoma" charset="0"/>
              </a:rPr>
              <a:t>Acts 20:28ff – Paul’s Warnings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End Of The First Century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371600"/>
            <a:ext cx="4648200" cy="5029200"/>
          </a:xfrm>
        </p:spPr>
        <p:txBody>
          <a:bodyPr/>
          <a:lstStyle/>
          <a:p>
            <a:pPr eaLnBrk="1" hangingPunct="1"/>
            <a:r>
              <a:rPr lang="en-US" altLang="en-US" sz="2600">
                <a:latin typeface="Tahoma" charset="0"/>
              </a:rPr>
              <a:t>Ruler When John Was Exiled To Patmos.</a:t>
            </a:r>
          </a:p>
          <a:p>
            <a:pPr eaLnBrk="1" hangingPunct="1"/>
            <a:r>
              <a:rPr lang="en-US" altLang="en-US" sz="2600">
                <a:latin typeface="Tahoma" charset="0"/>
              </a:rPr>
              <a:t>Paranoid: Only Allowed One Servant In His Presence</a:t>
            </a:r>
          </a:p>
          <a:p>
            <a:pPr eaLnBrk="1" hangingPunct="1"/>
            <a:r>
              <a:rPr lang="en-US" altLang="en-US" sz="2600">
                <a:latin typeface="Tahoma" charset="0"/>
              </a:rPr>
              <a:t>Killed By His Own Servant, Stephanus While Taking A Bath  - Seutonius, Historian</a:t>
            </a:r>
          </a:p>
          <a:p>
            <a:pPr eaLnBrk="1" hangingPunct="1"/>
            <a:r>
              <a:rPr lang="en-US" altLang="en-US" sz="2600">
                <a:latin typeface="Tahoma" charset="0"/>
              </a:rPr>
              <a:t>Perhaps, The Events Referred To In Revelation 1:3; 22:6 – “These Things Must Shortly Take Place”</a:t>
            </a:r>
            <a:endParaRPr lang="en-US" altLang="en-US" sz="2400">
              <a:latin typeface="Tahoma" charset="0"/>
            </a:endParaRPr>
          </a:p>
        </p:txBody>
      </p:sp>
      <p:pic>
        <p:nvPicPr>
          <p:cNvPr id="5125" name="Picture 5" descr="Titus Flavius Domitianus AD81-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1383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4038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ahoma" charset="0"/>
              </a:rPr>
              <a:t>Titus Flavius Domitianus</a:t>
            </a:r>
            <a:br>
              <a:rPr lang="en-US" altLang="en-US" sz="2800">
                <a:latin typeface="Tahoma" charset="0"/>
              </a:rPr>
            </a:br>
            <a:r>
              <a:rPr lang="en-US" altLang="en-US">
                <a:latin typeface="Tahoma" charset="0"/>
              </a:rPr>
              <a:t>Emperor – 81-96 A.D.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build="p" autoUpdateAnimBg="0"/>
      <p:bldP spid="51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Second &amp; Third Centuries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495800" cy="18288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ahoma" charset="0"/>
              </a:rPr>
              <a:t>Trajan – 110-112 A.D.</a:t>
            </a:r>
          </a:p>
          <a:p>
            <a:pPr lvl="1" eaLnBrk="1" hangingPunct="1"/>
            <a:r>
              <a:rPr lang="en-US" altLang="en-US" sz="2400">
                <a:latin typeface="Tahoma" charset="0"/>
              </a:rPr>
              <a:t>Persecuted Christians</a:t>
            </a:r>
          </a:p>
          <a:p>
            <a:pPr lvl="1" eaLnBrk="1" hangingPunct="1"/>
            <a:r>
              <a:rPr lang="en-US" altLang="en-US" sz="2400">
                <a:latin typeface="Tahoma" charset="0"/>
              </a:rPr>
              <a:t>Allowed Provincial Governors To Persecute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514600"/>
            <a:ext cx="541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Tahoma" charset="0"/>
              </a:rPr>
              <a:t>Marcus Aurelius – 160-80 A.D.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ahoma" charset="0"/>
              </a:rPr>
              <a:t>Allowed Persecution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505200"/>
            <a:ext cx="518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Tahoma" charset="0"/>
              </a:rPr>
              <a:t>Trajan Decius – 249-51 A.D.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ahoma" charset="0"/>
              </a:rPr>
              <a:t>Another Persecution Arose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419600"/>
            <a:ext cx="495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Tahoma" charset="0"/>
              </a:rPr>
              <a:t>Diocletian – 284-305 A.D.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ahoma" charset="0"/>
              </a:rPr>
              <a:t>In 286 A.D. Allowed Galerius to Kill Christians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ahoma" charset="0"/>
              </a:rPr>
              <a:t>Worst Persecution Ever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ahoma" charset="0"/>
              </a:rPr>
              <a:t>Thousands Killed</a:t>
            </a:r>
          </a:p>
        </p:txBody>
      </p:sp>
      <p:pic>
        <p:nvPicPr>
          <p:cNvPr id="6152" name="Picture 8" descr="Trajan AD98-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2698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Marcus Aurelius AD161-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381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Trajan Decius AD249-2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8862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Diocleti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8862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029200" y="5029200"/>
            <a:ext cx="3886200" cy="671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bldLvl="2" autoUpdateAnimBg="0"/>
      <p:bldP spid="6149" grpId="0" build="p" bldLvl="2" autoUpdateAnimBg="0"/>
      <p:bldP spid="6150" grpId="0" build="p" bldLvl="2" autoUpdateAnimBg="0"/>
      <p:bldP spid="6151" grpId="0" build="p" bldLvl="2" autoUpdateAnimBg="0"/>
      <p:bldP spid="6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Fourth Century - Galerius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5181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Thousands Of Christians Killed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Throne To Lions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Served As Torches On Roads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ahoma" charset="0"/>
              </a:rPr>
              <a:t>Lighting Diocletian’s Gardens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311 A.D. Galerius, Emperor, Repented On Death Bed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Didn’t Believe In God, But Was Sorry For Martyrdom of Christians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Signed Law Ceasing Persecution Of Christians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3004" r="5550" b="876"/>
          <a:stretch>
            <a:fillRect/>
          </a:stretch>
        </p:blipFill>
        <p:spPr bwMode="auto">
          <a:xfrm>
            <a:off x="5029200" y="16002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charset="0"/>
              </a:rPr>
              <a:t>Constantine, The Great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313 A.D. Signed A Law That Christians Would Never Be Persecuted Again By Roman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Converted To Christianity On His Deathbed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Tahoma" charset="0"/>
              </a:rPr>
              <a:t>Made Christianity The State Religion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2321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3505200" cy="4953000"/>
          </a:xfrm>
        </p:spPr>
        <p:txBody>
          <a:bodyPr/>
          <a:lstStyle/>
          <a:p>
            <a:pPr eaLnBrk="1" hangingPunct="1"/>
            <a:r>
              <a:rPr lang="en-US" altLang="en-US"/>
              <a:t>Roman Church Development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5556" r="1433" b="21111"/>
          <a:stretch>
            <a:fillRect/>
          </a:stretch>
        </p:blipFill>
        <p:spPr bwMode="auto">
          <a:xfrm>
            <a:off x="3657600" y="838200"/>
            <a:ext cx="5105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74638"/>
            <a:ext cx="4191000" cy="1143000"/>
          </a:xfrm>
        </p:spPr>
        <p:txBody>
          <a:bodyPr/>
          <a:lstStyle/>
          <a:p>
            <a:pPr eaLnBrk="1" hangingPunct="1"/>
            <a:r>
              <a:rPr lang="en-US" altLang="en-US"/>
              <a:t>Departures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4267200" cy="6629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>
                <a:latin typeface="Tahoma" charset="0"/>
              </a:rPr>
              <a:t>175 A.D. – It Was Written That A Bishop Was Different From An Elder, One Bishop Over Elders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latin typeface="Tahoma" charset="0"/>
              </a:rPr>
              <a:t>250 A.D. – Development Of One Bishop Over Diocese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latin typeface="Tahoma" charset="0"/>
              </a:rPr>
              <a:t>606 A.D. – Boniface III – First Universal Head – Pope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latin typeface="Tahoma" charset="0"/>
              </a:rPr>
              <a:t>580 A.D. – Attempts To Add Instruments To Worship Were Rejected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latin typeface="Tahoma" charset="0"/>
              </a:rPr>
              <a:t>660 A.D. – Pope Vitalian Introduced Organs In The Church, but not generally used at that point in time.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14800" y="1447800"/>
            <a:ext cx="4953000" cy="3581400"/>
            <a:chOff x="2448" y="1296"/>
            <a:chExt cx="3264" cy="2400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3648" y="1296"/>
              <a:ext cx="624" cy="33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668" y="1344"/>
              <a:ext cx="62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Pope</a:t>
              </a: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3408" y="1632"/>
              <a:ext cx="1200" cy="384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3380" y="1708"/>
              <a:ext cx="124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Cardinals</a:t>
              </a: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3168" y="2016"/>
              <a:ext cx="1680" cy="38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3216" y="2064"/>
              <a:ext cx="158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Archbishops</a:t>
              </a: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2928" y="2400"/>
              <a:ext cx="2208" cy="384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3072" y="2448"/>
              <a:ext cx="192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Bishops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2688" y="2784"/>
              <a:ext cx="2784" cy="432"/>
            </a:xfrm>
            <a:prstGeom prst="rect">
              <a:avLst/>
            </a:prstGeom>
            <a:solidFill>
              <a:srgbClr val="1B7F5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3072" y="2880"/>
              <a:ext cx="196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Priests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2448" y="3216"/>
              <a:ext cx="3264" cy="48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chemeClr val="bg1"/>
                  </a:solidFill>
                </a:rPr>
                <a:t>Deacons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807</Words>
  <Application>Microsoft Macintosh PowerPoint</Application>
  <PresentationFormat>On-screen Show (4:3)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Tahoma</vt:lpstr>
      <vt:lpstr>Wingdings</vt:lpstr>
      <vt:lpstr>Default Design</vt:lpstr>
      <vt:lpstr>Acts 2 To Luther</vt:lpstr>
      <vt:lpstr>PowerPoint Presentation</vt:lpstr>
      <vt:lpstr>PowerPoint Presentation</vt:lpstr>
      <vt:lpstr>End Of The First Century</vt:lpstr>
      <vt:lpstr>Second &amp; Third Centuries</vt:lpstr>
      <vt:lpstr>Fourth Century - Galerius</vt:lpstr>
      <vt:lpstr>Constantine, The Great</vt:lpstr>
      <vt:lpstr>Roman Church Development</vt:lpstr>
      <vt:lpstr>Departures</vt:lpstr>
      <vt:lpstr>After 1000 A.D. – Dark Ages</vt:lpstr>
    </vt:vector>
  </TitlesOfParts>
  <Company> 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2 To Luther</dc:title>
  <dc:creator>Scott Harp</dc:creator>
  <cp:lastModifiedBy>Scott Harp</cp:lastModifiedBy>
  <cp:revision>35</cp:revision>
  <dcterms:created xsi:type="dcterms:W3CDTF">2003-05-21T19:00:11Z</dcterms:created>
  <dcterms:modified xsi:type="dcterms:W3CDTF">2018-01-15T14:06:26Z</dcterms:modified>
</cp:coreProperties>
</file>